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32588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200" b="1">
                <a:solidFill>
                  <a:srgbClr val="00849A"/>
                </a:solidFill>
                <a:latin typeface="Calibri"/>
              </a:rPr>
              <a:t>DIGITAL RIVER TECHNOLOGIES LTD.  ·  GOOGLE AFRICA APPLIED AI LAB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874519"/>
            <a:ext cx="104241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5200" b="1">
                <a:solidFill>
                  <a:srgbClr val="0C1620"/>
                </a:solidFill>
                <a:latin typeface="Calibri"/>
              </a:rPr>
              <a:t>Institutional intelligence for African education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86200"/>
            <a:ext cx="95097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800" b="0">
                <a:solidFill>
                  <a:srgbClr val="37485A"/>
                </a:solidFill>
                <a:latin typeface="Georgia"/>
              </a:rPr>
              <a:t>A governance and evidence platform built on doctoral research in digital governance, proven at university scale, and ready for the systems that run African education.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5394960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532120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200" b="0">
                <a:solidFill>
                  <a:srgbClr val="667C8E"/>
                </a:solidFill>
                <a:latin typeface="Calibri"/>
              </a:rPr>
              <a:t>Alvin O. Forteta · Founder        digitalriver.ng        forteta.ng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46304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200" b="1">
                <a:solidFill>
                  <a:srgbClr val="00849A"/>
                </a:solidFill>
                <a:latin typeface="Calibri"/>
              </a:rPr>
              <a:t>DIGITAL RIVER TECHNOLOGIES LTD.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965960"/>
            <a:ext cx="1042416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4000" b="1">
                <a:solidFill>
                  <a:srgbClr val="0C1620"/>
                </a:solidFill>
                <a:latin typeface="Calibri"/>
              </a:rPr>
              <a:t>Africa does not need another chatbot. It needs institutions that can prove what they know.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206240"/>
            <a:ext cx="95097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800" b="0">
                <a:solidFill>
                  <a:srgbClr val="37485A"/>
                </a:solidFill>
                <a:latin typeface="Georgia"/>
              </a:rPr>
              <a:t>The research is done. The architecture is built. The proof of concept is running on real institutional data. What remains is scale — and the continent needs it now.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5532120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669280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200" b="0">
                <a:solidFill>
                  <a:srgbClr val="667C8E"/>
                </a:solidFill>
                <a:latin typeface="Calibri"/>
              </a:rPr>
              <a:t>Alvin O. Forteta · Founder        digitalriver.ng        forteta.ng        Smarter. Faster. Better.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01 · THE FOUNDATION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This began as doctoral research, not a hackathon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The platform implements the Reflexive Viable System Model (RVSM) — original doctoral work in digital governance that reconceives institutional memory as active infrastructure rather than an archive, and the construct this platform was built to instantiate.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63016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794759"/>
            <a:ext cx="10789920" cy="2423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CYBERNETIC CORE   </a:t>
            </a:r>
            <a:r>
              <a:rPr sz="1350">
                <a:solidFill>
                  <a:srgbClr val="37485A"/>
                </a:solidFill>
                <a:latin typeface="Georgia"/>
              </a:rPr>
              <a:t>Beer's VSM extended: System D filters paradigm-threatening anomalies, System R performs regeneration to restore organisational viability, with algedonic signalling for what cannot wait.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SENSE-MAKING   </a:t>
            </a:r>
            <a:r>
              <a:rPr sz="1350">
                <a:solidFill>
                  <a:srgbClr val="37485A"/>
                </a:solidFill>
                <a:latin typeface="Georgia"/>
              </a:rPr>
              <a:t>Cynefin classification decides how a situation is handled before anything acts on it.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KNOWLEDGE CONVERSION   </a:t>
            </a:r>
            <a:r>
              <a:rPr sz="1350">
                <a:solidFill>
                  <a:srgbClr val="37485A"/>
                </a:solidFill>
                <a:latin typeface="Georgia"/>
              </a:rPr>
              <a:t>Nonaka's SECI cycle turns what staff know into what the institution knows.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NOT CITATIONS   </a:t>
            </a:r>
            <a:r>
              <a:rPr sz="1350">
                <a:solidFill>
                  <a:srgbClr val="37485A"/>
                </a:solidFill>
                <a:latin typeface="Georgia"/>
              </a:rPr>
              <a:t>AVSM sits within the Theory of Infrastructural Forgetting, alongside the DEJM and the CVD Index. Implemented subsystems, specified against a formal requirements set, running in production.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02 · 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African education is data-rich and evidence-poor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Every institution and every regulator already holds the numbers. What is missing is the capacity to turn them into decisions inside the window where a decision still matters.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84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789920" cy="2697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THE QUESTIONS   </a:t>
            </a:r>
            <a:r>
              <a:rPr sz="1350">
                <a:solidFill>
                  <a:srgbClr val="37485A"/>
                </a:solidFill>
                <a:latin typeface="Georgia"/>
              </a:rPr>
              <a:t>Is this programme working. Is this cohort at risk. Does this intervention pay for itself. Will this survive accreditation.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THE REALITY   </a:t>
            </a:r>
            <a:r>
              <a:rPr sz="1350">
                <a:solidFill>
                  <a:srgbClr val="37485A"/>
                </a:solidFill>
                <a:latin typeface="Georgia"/>
              </a:rPr>
              <a:t>One or two people, a spreadsheet, and a reporting cycle measured in months — by which time the cohort has graduated.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WHY GENERIC AI FAILS   </a:t>
            </a:r>
            <a:r>
              <a:rPr sz="1350">
                <a:solidFill>
                  <a:srgbClr val="37485A"/>
                </a:solidFill>
                <a:latin typeface="Georgia"/>
              </a:rPr>
              <a:t>An assistant that invents a retention figure has not produced a slow answer. It has produced a liability inside an accreditation file.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THE REAL CONSTRAINT   </a:t>
            </a:r>
            <a:r>
              <a:rPr sz="1350">
                <a:solidFill>
                  <a:srgbClr val="37485A"/>
                </a:solidFill>
                <a:latin typeface="Georgia"/>
              </a:rPr>
              <a:t>It was never fluency. It is defensibility.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03 · WHAT THE RESEARCH PRODUCED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A working system, not a framework diagram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A deployed platform covering the full institutional evidence chain: admissions, enrolment, faculty evaluation, financial aid, research ethics, records, surveys, and a governance layer reading across all of 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63016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794759"/>
            <a:ext cx="10789920" cy="2423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LAYER 1 — RECORD   </a:t>
            </a:r>
            <a:r>
              <a:rPr sz="1350">
                <a:solidFill>
                  <a:srgbClr val="37485A"/>
                </a:solidFill>
                <a:latin typeface="Georgia"/>
              </a:rPr>
              <a:t>Institutional systems of record, integrated rather than replaced.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LAYER 2 — ORCHESTRATION   </a:t>
            </a:r>
            <a:r>
              <a:rPr sz="1350">
                <a:solidFill>
                  <a:srgbClr val="37485A"/>
                </a:solidFill>
                <a:latin typeface="Georgia"/>
              </a:rPr>
              <a:t>Every automation auditable and modifiable by institutional staff, with no vendor dependency to renew.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LAYER 3 — REASONING   </a:t>
            </a:r>
            <a:r>
              <a:rPr sz="1350">
                <a:solidFill>
                  <a:srgbClr val="37485A"/>
                </a:solidFill>
                <a:latin typeface="Georgia"/>
              </a:rPr>
              <a:t>A swappable inference layer behind a verification architecture.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LAYER 4 — META-MEMORY   </a:t>
            </a:r>
            <a:r>
              <a:rPr sz="1350">
                <a:solidFill>
                  <a:srgbClr val="37485A"/>
                </a:solidFill>
                <a:latin typeface="Georgia"/>
              </a:rPr>
              <a:t>An institutional knowledge graph: what the organisation knows, and how it learned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04 · PROOF OF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Proven at the American University of Nigeria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The AUN deployment is the proof of concept: a full institution, live institutional data, the complete architecture exercised end to end across seven academic semesters.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84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557016"/>
            <a:ext cx="10789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124CB4"/>
                </a:solidFill>
                <a:latin typeface="Calibri"/>
              </a:rPr>
              <a:t>3,540</a:t>
            </a:r>
            <a:r>
              <a:rPr sz="1000">
                <a:solidFill>
                  <a:srgbClr val="667C8E"/>
                </a:solidFill>
                <a:latin typeface="Calibri"/>
              </a:rPr>
              <a:t>  USERS</a:t>
            </a:r>
            <a:r>
              <a:rPr sz="2400"/>
              <a:t>     </a:t>
            </a:r>
            <a:r>
              <a:rPr sz="2600" b="1">
                <a:solidFill>
                  <a:srgbClr val="124CB4"/>
                </a:solidFill>
                <a:latin typeface="Calibri"/>
              </a:rPr>
              <a:t>16,094</a:t>
            </a:r>
            <a:r>
              <a:rPr sz="1000">
                <a:solidFill>
                  <a:srgbClr val="667C8E"/>
                </a:solidFill>
                <a:latin typeface="Calibri"/>
              </a:rPr>
              <a:t>  STUDENT RECORDS</a:t>
            </a:r>
            <a:r>
              <a:rPr sz="2400"/>
              <a:t>     </a:t>
            </a:r>
            <a:r>
              <a:rPr sz="2600" b="1">
                <a:solidFill>
                  <a:srgbClr val="124CB4"/>
                </a:solidFill>
                <a:latin typeface="Calibri"/>
              </a:rPr>
              <a:t>10,184</a:t>
            </a:r>
            <a:r>
              <a:rPr sz="1000">
                <a:solidFill>
                  <a:srgbClr val="667C8E"/>
                </a:solidFill>
                <a:latin typeface="Calibri"/>
              </a:rPr>
              <a:t>  ENROLMENTS</a:t>
            </a:r>
            <a:r>
              <a:rPr sz="2400"/>
              <a:t>     </a:t>
            </a:r>
            <a:r>
              <a:rPr sz="2600" b="1">
                <a:solidFill>
                  <a:srgbClr val="124CB4"/>
                </a:solidFill>
                <a:latin typeface="Calibri"/>
              </a:rPr>
              <a:t>2,080</a:t>
            </a:r>
            <a:r>
              <a:rPr sz="1000">
                <a:solidFill>
                  <a:srgbClr val="667C8E"/>
                </a:solidFill>
                <a:latin typeface="Calibri"/>
              </a:rPr>
              <a:t>  SECTIONS</a:t>
            </a:r>
            <a:r>
              <a:rPr sz="2400"/>
              <a:t>     </a:t>
            </a:r>
            <a:r>
              <a:rPr sz="2600" b="1">
                <a:solidFill>
                  <a:srgbClr val="124CB4"/>
                </a:solidFill>
                <a:latin typeface="Calibri"/>
              </a:rPr>
              <a:t>32</a:t>
            </a:r>
            <a:r>
              <a:rPr sz="1000">
                <a:solidFill>
                  <a:srgbClr val="667C8E"/>
                </a:solidFill>
                <a:latin typeface="Calibri"/>
              </a:rPr>
              <a:t>  PROGRAMMES</a:t>
            </a:r>
            <a:r>
              <a:rPr sz="2400"/>
              <a:t>     </a:t>
            </a:r>
            <a:r>
              <a:rPr sz="2600" b="1">
                <a:solidFill>
                  <a:srgbClr val="124CB4"/>
                </a:solidFill>
                <a:latin typeface="Calibri"/>
              </a:rPr>
              <a:t>7</a:t>
            </a:r>
            <a:r>
              <a:rPr sz="1000">
                <a:solidFill>
                  <a:srgbClr val="667C8E"/>
                </a:solidFill>
                <a:latin typeface="Calibri"/>
              </a:rPr>
              <a:t>  SCHOOLS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6172200"/>
            <a:ext cx="10789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0">
                <a:solidFill>
                  <a:srgbClr val="667C8E"/>
                </a:solidFill>
                <a:latin typeface="Calibri"/>
              </a:rPr>
              <a:t>One institution proves the model. The design was always for the system above it.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05 · THE DIFFERENTIATOR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We built the refusal before we built the answer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Anyone can put a language model in front of a database. The engineering that decides whether an institution can act on the output is everything that stops it being confidently wrong.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84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789920" cy="2697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RETRIEVAL GATE   </a:t>
            </a:r>
            <a:r>
              <a:rPr sz="1350">
                <a:solidFill>
                  <a:srgbClr val="37485A"/>
                </a:solidFill>
                <a:latin typeface="Georgia"/>
              </a:rPr>
              <a:t>A question the evidence cannot support is declined before any model is invoked.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GROUNDING CHECK   </a:t>
            </a:r>
            <a:r>
              <a:rPr sz="1350">
                <a:solidFill>
                  <a:srgbClr val="37485A"/>
                </a:solidFill>
                <a:latin typeface="Georgia"/>
              </a:rPr>
              <a:t>Every generated answer is re-checked against its source; ungrounded output is flagged, never quietly dropped.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STRUCTURAL CITATION   </a:t>
            </a:r>
            <a:r>
              <a:rPr sz="1350">
                <a:solidFill>
                  <a:srgbClr val="37485A"/>
                </a:solidFill>
                <a:latin typeface="Georgia"/>
              </a:rPr>
              <a:t>Citations are assembled from retrieval records. The model cannot invent a reference to a page that does not exist.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HUMAN AUTHORITY   </a:t>
            </a:r>
            <a:r>
              <a:rPr sz="1350">
                <a:solidFill>
                  <a:srgbClr val="37485A"/>
                </a:solidFill>
                <a:latin typeface="Georgia"/>
              </a:rPr>
              <a:t>Nothing generated reaches a reader unapproved, and provenance separates machine drafting from human authorship.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DATA RESIDENCY   </a:t>
            </a:r>
            <a:r>
              <a:rPr sz="1350">
                <a:solidFill>
                  <a:srgbClr val="37485A"/>
                </a:solidFill>
                <a:latin typeface="Georgia"/>
              </a:rPr>
              <a:t>Inference runs on institutional hardware by default. Sending data offsite is a deliberate, warned, logged act.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06 · WHERE GOOGLE AI 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Gemini as the reasoning engine, inside a verification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Inference sits behind a connector interface, so the model is swappable without touching the system around it. Google Gemini is a first-class engine in that interface.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84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789920" cy="2697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LONG CONTEXT   </a:t>
            </a:r>
            <a:r>
              <a:rPr sz="1350">
                <a:solidFill>
                  <a:srgbClr val="37485A"/>
                </a:solidFill>
                <a:latin typeface="Georgia"/>
              </a:rPr>
              <a:t>Reasoning over an entire accreditation portfolio at once — the gap between summarising a document and answering a question about an institution.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MULTIMODAL EVIDENCE   </a:t>
            </a:r>
            <a:r>
              <a:rPr sz="1350">
                <a:solidFill>
                  <a:srgbClr val="37485A"/>
                </a:solidFill>
                <a:latin typeface="Georgia"/>
              </a:rPr>
              <a:t>Scanned senate minutes, handwritten registers, photographed records. Reading those is the difference between digitised and governable.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SOVEREIGN POSTURE   </a:t>
            </a:r>
            <a:r>
              <a:rPr sz="1350">
                <a:solidFill>
                  <a:srgbClr val="37485A"/>
                </a:solidFill>
                <a:latin typeface="Georgia"/>
              </a:rPr>
              <a:t>Google's models for reasoning, local inference retained for anything that must not leave the institution.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THE DIVISION   </a:t>
            </a:r>
            <a:r>
              <a:rPr sz="1350">
                <a:solidFill>
                  <a:srgbClr val="37485A"/>
                </a:solidFill>
                <a:latin typeface="Georgia"/>
              </a:rPr>
              <a:t>Google supplies the intelligence. We supply the accountability that lets a university or regulator act on it.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07 · THE 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Nigeria first, then the continent, across every tier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2316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0">
                <a:solidFill>
                  <a:srgbClr val="0C1620"/>
                </a:solidFill>
                <a:latin typeface="Georgia"/>
              </a:rPr>
              <a:t>The first target is the entire Nigerian higher education system and the agencies that regulate it — then the same across Africa, at every tier of education.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848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789920" cy="2697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PHASE ONE — NIGERIA   </a:t>
            </a:r>
            <a:r>
              <a:rPr sz="1350">
                <a:solidFill>
                  <a:srgbClr val="37485A"/>
                </a:solidFill>
                <a:latin typeface="Georgia"/>
              </a:rPr>
              <a:t>Federal, state and private universities, polytechnics and colleges of education, with the regulatory and accreditation agencies that supervise them.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PHASE TWO — AFRICA   </a:t>
            </a:r>
            <a:r>
              <a:rPr sz="1350">
                <a:solidFill>
                  <a:srgbClr val="37485A"/>
                </a:solidFill>
                <a:latin typeface="Georgia"/>
              </a:rPr>
              <a:t>The same function exists in every African education system under comparable accreditation pressure. Expansion repeats a proven pattern.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ALL TIERS   </a:t>
            </a:r>
            <a:r>
              <a:rPr sz="1350">
                <a:solidFill>
                  <a:srgbClr val="37485A"/>
                </a:solidFill>
                <a:latin typeface="Georgia"/>
              </a:rPr>
              <a:t>Basic and secondary systems face the same governance question at greater scale. The architecture is recursive by design — built to nest.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PRICING   </a:t>
            </a:r>
            <a:r>
              <a:rPr sz="1350">
                <a:solidFill>
                  <a:srgbClr val="37485A"/>
                </a:solidFill>
                <a:latin typeface="Georgia"/>
              </a:rPr>
              <a:t>Bespoke, negotiated directly with governing authorities and institutional leadership.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08 · WHAT WE WANT FROM THE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32688"/>
            <a:ext cx="10789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3400" b="1">
                <a:solidFill>
                  <a:srgbClr val="0C1620"/>
                </a:solidFill>
                <a:latin typeface="Calibri"/>
              </a:rPr>
              <a:t>Model access, engineering partnership, and reach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423160"/>
            <a:ext cx="10789920" cy="12700"/>
          </a:xfrm>
          <a:prstGeom prst="rect">
            <a:avLst/>
          </a:prstGeom>
          <a:solidFill>
            <a:srgbClr val="D3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2587752"/>
            <a:ext cx="10789920" cy="3630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MODEL ACCESS   </a:t>
            </a:r>
            <a:r>
              <a:rPr sz="1350">
                <a:solidFill>
                  <a:srgbClr val="37485A"/>
                </a:solidFill>
                <a:latin typeface="Georgia"/>
              </a:rPr>
              <a:t>Early Gemini access, long context in particular — the capability that moves this from institutional reporting to institutional reasoning.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ENGINEERING   </a:t>
            </a:r>
            <a:r>
              <a:rPr sz="1350">
                <a:solidFill>
                  <a:srgbClr val="37485A"/>
                </a:solidFill>
                <a:latin typeface="Georgia"/>
              </a:rPr>
              <a:t>Google Research partnership on grounded generation and verification, to a standard a regulator will accept.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GO TO MARKET   </a:t>
            </a:r>
            <a:r>
              <a:rPr sz="1350">
                <a:solidFill>
                  <a:srgbClr val="37485A"/>
                </a:solidFill>
                <a:latin typeface="Georgia"/>
              </a:rPr>
              <a:t>Route to university systems, ministries and accreditation bodies across the continent.</a:t>
            </a:r>
          </a:p>
          <a:p>
            <a:pPr>
              <a:spcAft>
                <a:spcPts val="1100"/>
              </a:spcAft>
            </a:pPr>
            <a:r>
              <a:rPr sz="1100" b="1">
                <a:solidFill>
                  <a:srgbClr val="00849A"/>
                </a:solidFill>
                <a:latin typeface="Calibri"/>
              </a:rPr>
              <a:t>CAPITAL   </a:t>
            </a:r>
            <a:r>
              <a:rPr sz="1350">
                <a:solidFill>
                  <a:srgbClr val="37485A"/>
                </a:solidFill>
                <a:latin typeface="Georgia"/>
              </a:rPr>
              <a:t>Follow-on through the AI Futures Fund and partner VCs, to convert a proven deployment into a national and then continental rollout.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